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60" r:id="rId4"/>
    <p:sldId id="274" r:id="rId5"/>
    <p:sldId id="259" r:id="rId6"/>
    <p:sldId id="275" r:id="rId7"/>
    <p:sldId id="261" r:id="rId8"/>
    <p:sldId id="276" r:id="rId9"/>
    <p:sldId id="262" r:id="rId10"/>
    <p:sldId id="263" r:id="rId11"/>
    <p:sldId id="277" r:id="rId12"/>
    <p:sldId id="264" r:id="rId13"/>
    <p:sldId id="278" r:id="rId14"/>
    <p:sldId id="265" r:id="rId15"/>
    <p:sldId id="279" r:id="rId16"/>
    <p:sldId id="266" r:id="rId17"/>
    <p:sldId id="267" r:id="rId18"/>
    <p:sldId id="280" r:id="rId19"/>
    <p:sldId id="268" r:id="rId20"/>
    <p:sldId id="269" r:id="rId21"/>
    <p:sldId id="281" r:id="rId22"/>
    <p:sldId id="270" r:id="rId23"/>
    <p:sldId id="282" r:id="rId24"/>
    <p:sldId id="271"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日月要一" initials="三日月要一" lastIdx="1" clrIdx="0">
    <p:extLst>
      <p:ext uri="{19B8F6BF-5375-455C-9EA6-DF929625EA0E}">
        <p15:presenceInfo xmlns:p15="http://schemas.microsoft.com/office/powerpoint/2012/main" userId="9c04f767d6f76d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424" autoAdjust="0"/>
  </p:normalViewPr>
  <p:slideViewPr>
    <p:cSldViewPr snapToGrid="0">
      <p:cViewPr varScale="1">
        <p:scale>
          <a:sx n="70" d="100"/>
          <a:sy n="70" d="100"/>
        </p:scale>
        <p:origin x="7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85ECA-3623-41B1-826E-840D8036B092}" type="datetimeFigureOut">
              <a:rPr kumimoji="1" lang="ja-JP" altLang="en-US" smtClean="0"/>
              <a:t>2014/4/24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202A9-4567-4120-BB15-F52A04655BB0}" type="slidenum">
              <a:rPr kumimoji="1" lang="ja-JP" altLang="en-US" smtClean="0"/>
              <a:t>‹#›</a:t>
            </a:fld>
            <a:endParaRPr kumimoji="1" lang="ja-JP" altLang="en-US"/>
          </a:p>
        </p:txBody>
      </p:sp>
    </p:spTree>
    <p:extLst>
      <p:ext uri="{BB962C8B-B14F-4D97-AF65-F5344CB8AC3E}">
        <p14:creationId xmlns:p14="http://schemas.microsoft.com/office/powerpoint/2010/main" val="43685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C202A9-4567-4120-BB15-F52A04655BB0}" type="slidenum">
              <a:rPr kumimoji="1" lang="ja-JP" altLang="en-US" smtClean="0"/>
              <a:t>14</a:t>
            </a:fld>
            <a:endParaRPr kumimoji="1" lang="ja-JP" altLang="en-US"/>
          </a:p>
        </p:txBody>
      </p:sp>
    </p:spTree>
    <p:extLst>
      <p:ext uri="{BB962C8B-B14F-4D97-AF65-F5344CB8AC3E}">
        <p14:creationId xmlns:p14="http://schemas.microsoft.com/office/powerpoint/2010/main" val="251871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417384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131962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9621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336307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164746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278146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30220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270999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343757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126016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E3E9E9-3144-473D-BFA1-9DF728C8F126}" type="datetimeFigureOut">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373954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E9E9-3144-473D-BFA1-9DF728C8F126}" type="datetimeFigureOut">
              <a:rPr kumimoji="1" lang="ja-JP" altLang="en-US" smtClean="0"/>
              <a:t>2014/4/24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7909A-7559-4137-A7C3-46B1B98B1538}" type="slidenum">
              <a:rPr kumimoji="1" lang="ja-JP" altLang="en-US" smtClean="0"/>
              <a:t>‹#›</a:t>
            </a:fld>
            <a:endParaRPr kumimoji="1" lang="ja-JP" altLang="en-US"/>
          </a:p>
        </p:txBody>
      </p:sp>
    </p:spTree>
    <p:extLst>
      <p:ext uri="{BB962C8B-B14F-4D97-AF65-F5344CB8AC3E}">
        <p14:creationId xmlns:p14="http://schemas.microsoft.com/office/powerpoint/2010/main" val="370419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回想写真集</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230" y="0"/>
            <a:ext cx="9765539" cy="6858000"/>
          </a:xfrm>
          <a:prstGeom prst="rect">
            <a:avLst/>
          </a:prstGeom>
        </p:spPr>
      </p:pic>
    </p:spTree>
    <p:extLst>
      <p:ext uri="{BB962C8B-B14F-4D97-AF65-F5344CB8AC3E}">
        <p14:creationId xmlns:p14="http://schemas.microsoft.com/office/powerpoint/2010/main" val="3818359254"/>
      </p:ext>
    </p:extLst>
  </p:cSld>
  <p:clrMapOvr>
    <a:masterClrMapping/>
  </p:clrMapOvr>
  <mc:AlternateContent xmlns:mc="http://schemas.openxmlformats.org/markup-compatibility/2006" xmlns:p14="http://schemas.microsoft.com/office/powerpoint/2010/main">
    <mc:Choice Requires="p14">
      <p:transition spd="slow" p14:dur="2000" advTm="1967"/>
    </mc:Choice>
    <mc:Fallback xmlns="">
      <p:transition spd="slow" advTm="19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opping.c.yimg.jp/lib/bit/pop_up_toaster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0493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33690"/>
      </p:ext>
    </p:extLst>
  </p:cSld>
  <p:clrMapOvr>
    <a:masterClrMapping/>
  </p:clrMapOvr>
  <mc:AlternateContent xmlns:mc="http://schemas.openxmlformats.org/markup-compatibility/2006" xmlns:p14="http://schemas.microsoft.com/office/powerpoint/2010/main">
    <mc:Choice Requires="p14">
      <p:transition spd="slow" p14:dur="2000" advTm="416"/>
    </mc:Choice>
    <mc:Fallback xmlns="">
      <p:transition spd="slow" advTm="41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8173" y="0"/>
            <a:ext cx="10322256" cy="6881504"/>
          </a:xfrm>
        </p:spPr>
      </p:pic>
    </p:spTree>
    <p:extLst>
      <p:ext uri="{BB962C8B-B14F-4D97-AF65-F5344CB8AC3E}">
        <p14:creationId xmlns:p14="http://schemas.microsoft.com/office/powerpoint/2010/main" val="81015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0"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洗濯板</a:t>
            </a:r>
            <a:endParaRPr kumimoji="1" lang="ja-JP" altLang="en-US" sz="6600" dirty="0">
              <a:solidFill>
                <a:srgbClr val="FF0000"/>
              </a:solidFill>
            </a:endParaRPr>
          </a:p>
        </p:txBody>
      </p:sp>
      <p:sp>
        <p:nvSpPr>
          <p:cNvPr id="7" name="テキスト ボックス 6"/>
          <p:cNvSpPr txBox="1"/>
          <p:nvPr/>
        </p:nvSpPr>
        <p:spPr>
          <a:xfrm>
            <a:off x="347730" y="1661375"/>
            <a:ext cx="4662152" cy="3539430"/>
          </a:xfrm>
          <a:prstGeom prst="rect">
            <a:avLst/>
          </a:prstGeom>
          <a:noFill/>
        </p:spPr>
        <p:txBody>
          <a:bodyPr wrap="square" rtlCol="0">
            <a:spAutoFit/>
          </a:bodyPr>
          <a:lstStyle/>
          <a:p>
            <a:r>
              <a:rPr kumimoji="1" lang="ja-JP" altLang="en-US" sz="3200" dirty="0" smtClean="0"/>
              <a:t>昔は、たらい</a:t>
            </a:r>
            <a:r>
              <a:rPr lang="ja-JP" altLang="en-US" sz="3200" dirty="0" smtClean="0"/>
              <a:t>と洗濯板を使って、手で洗濯していました。</a:t>
            </a:r>
            <a:endParaRPr lang="en-US" altLang="ja-JP" sz="3200" dirty="0" smtClean="0"/>
          </a:p>
          <a:p>
            <a:endParaRPr kumimoji="1" lang="en-US" altLang="ja-JP" sz="3200" dirty="0" smtClean="0"/>
          </a:p>
          <a:p>
            <a:r>
              <a:rPr kumimoji="1" lang="ja-JP" altLang="en-US" sz="3200" dirty="0" smtClean="0"/>
              <a:t>衣類に石けんを付け、洗濯板のデコボコにこすりつけて汚れを落としました。</a:t>
            </a:r>
            <a:endParaRPr kumimoji="1" lang="en-US" altLang="ja-JP" sz="32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共用の井戸では洗濯のかたわら、世間話に花を咲かせるお母さん達の姿が見られました。</a:t>
            </a:r>
            <a:endParaRPr lang="en-US" altLang="ja-JP" sz="3200" dirty="0" smtClean="0"/>
          </a:p>
        </p:txBody>
      </p:sp>
    </p:spTree>
    <p:custDataLst>
      <p:tags r:id="rId1"/>
    </p:custDataLst>
    <p:extLst>
      <p:ext uri="{BB962C8B-B14F-4D97-AF65-F5344CB8AC3E}">
        <p14:creationId xmlns:p14="http://schemas.microsoft.com/office/powerpoint/2010/main" val="2587197949"/>
      </p:ext>
    </p:extLst>
  </p:cSld>
  <p:clrMapOvr>
    <a:masterClrMapping/>
  </p:clrMapOvr>
  <mc:AlternateContent xmlns:mc="http://schemas.openxmlformats.org/markup-compatibility/2006" xmlns:p14="http://schemas.microsoft.com/office/powerpoint/2010/main">
    <mc:Choice Requires="p14">
      <p:transition spd="slow" p14:dur="2000" advTm="1829"/>
    </mc:Choice>
    <mc:Fallback xmlns="">
      <p:transition spd="slow" advTm="18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8866" y="0"/>
            <a:ext cx="10294960" cy="6863307"/>
          </a:xfrm>
        </p:spPr>
      </p:pic>
    </p:spTree>
    <p:extLst>
      <p:ext uri="{BB962C8B-B14F-4D97-AF65-F5344CB8AC3E}">
        <p14:creationId xmlns:p14="http://schemas.microsoft.com/office/powerpoint/2010/main" val="242890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05589" y="0"/>
            <a:ext cx="7186410"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電気洗濯機</a:t>
            </a:r>
            <a:endParaRPr kumimoji="1" lang="ja-JP" altLang="en-US" sz="6600" dirty="0">
              <a:solidFill>
                <a:srgbClr val="FF0000"/>
              </a:solidFill>
            </a:endParaRPr>
          </a:p>
        </p:txBody>
      </p:sp>
      <p:sp>
        <p:nvSpPr>
          <p:cNvPr id="7" name="テキスト ボックス 6"/>
          <p:cNvSpPr txBox="1"/>
          <p:nvPr/>
        </p:nvSpPr>
        <p:spPr>
          <a:xfrm>
            <a:off x="347730" y="1661375"/>
            <a:ext cx="4662152" cy="3046988"/>
          </a:xfrm>
          <a:prstGeom prst="rect">
            <a:avLst/>
          </a:prstGeom>
          <a:noFill/>
        </p:spPr>
        <p:txBody>
          <a:bodyPr wrap="square" rtlCol="0">
            <a:spAutoFit/>
          </a:bodyPr>
          <a:lstStyle/>
          <a:p>
            <a:r>
              <a:rPr lang="ja-JP" altLang="en-US" sz="3200" dirty="0"/>
              <a:t>電気</a:t>
            </a:r>
            <a:r>
              <a:rPr lang="ja-JP" altLang="en-US" sz="3200" dirty="0" smtClean="0"/>
              <a:t>で中の洗濯物を回して汚れを落とす機械です。</a:t>
            </a:r>
            <a:endParaRPr lang="en-US" altLang="ja-JP" sz="3200" dirty="0" smtClean="0"/>
          </a:p>
          <a:p>
            <a:endParaRPr kumimoji="1" lang="en-US" altLang="ja-JP" sz="3200" dirty="0"/>
          </a:p>
          <a:p>
            <a:r>
              <a:rPr lang="ja-JP" altLang="en-US" sz="3200" dirty="0" smtClean="0"/>
              <a:t>「</a:t>
            </a:r>
            <a:r>
              <a:rPr lang="ja-JP" altLang="en-US" sz="3200" dirty="0" smtClean="0">
                <a:solidFill>
                  <a:srgbClr val="FF0000"/>
                </a:solidFill>
              </a:rPr>
              <a:t>三種の神器</a:t>
            </a:r>
            <a:r>
              <a:rPr lang="ja-JP" altLang="en-US" sz="3200" dirty="0" smtClean="0"/>
              <a:t>」の一つと呼ばれ、洗濯は非常に楽になりました。</a:t>
            </a:r>
            <a:endParaRPr kumimoji="1" lang="en-US" altLang="ja-JP" sz="32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脱水のとき、ボタンなどの装飾品を割ってしまうことがあり、コツが必要な作業だったようです。</a:t>
            </a:r>
            <a:endParaRPr lang="en-US" altLang="ja-JP" sz="3200" dirty="0" smtClean="0"/>
          </a:p>
        </p:txBody>
      </p:sp>
    </p:spTree>
    <p:custDataLst>
      <p:tags r:id="rId1"/>
    </p:custDataLst>
    <p:extLst>
      <p:ext uri="{BB962C8B-B14F-4D97-AF65-F5344CB8AC3E}">
        <p14:creationId xmlns:p14="http://schemas.microsoft.com/office/powerpoint/2010/main" val="629143606"/>
      </p:ext>
    </p:extLst>
  </p:cSld>
  <p:clrMapOvr>
    <a:masterClrMapping/>
  </p:clrMapOvr>
  <mc:AlternateContent xmlns:mc="http://schemas.openxmlformats.org/markup-compatibility/2006" xmlns:p14="http://schemas.microsoft.com/office/powerpoint/2010/main">
    <mc:Choice Requires="p14">
      <p:transition spd="slow" p14:dur="2000" advTm="1760"/>
    </mc:Choice>
    <mc:Fallback xmlns="">
      <p:transition spd="slow" advTm="1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838" y="0"/>
            <a:ext cx="10287000" cy="6858000"/>
          </a:xfrm>
        </p:spPr>
      </p:pic>
    </p:spTree>
    <p:extLst>
      <p:ext uri="{BB962C8B-B14F-4D97-AF65-F5344CB8AC3E}">
        <p14:creationId xmlns:p14="http://schemas.microsoft.com/office/powerpoint/2010/main" val="283920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0"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湯たんぽ</a:t>
            </a:r>
            <a:endParaRPr kumimoji="1" lang="ja-JP" altLang="en-US" sz="6600" dirty="0">
              <a:solidFill>
                <a:srgbClr val="FF0000"/>
              </a:solidFill>
            </a:endParaRPr>
          </a:p>
        </p:txBody>
      </p:sp>
      <p:sp>
        <p:nvSpPr>
          <p:cNvPr id="7" name="テキスト ボックス 6"/>
          <p:cNvSpPr txBox="1"/>
          <p:nvPr/>
        </p:nvSpPr>
        <p:spPr>
          <a:xfrm>
            <a:off x="347730" y="1661375"/>
            <a:ext cx="4662152" cy="3785652"/>
          </a:xfrm>
          <a:prstGeom prst="rect">
            <a:avLst/>
          </a:prstGeom>
          <a:noFill/>
        </p:spPr>
        <p:txBody>
          <a:bodyPr wrap="square" rtlCol="0">
            <a:spAutoFit/>
          </a:bodyPr>
          <a:lstStyle/>
          <a:p>
            <a:r>
              <a:rPr kumimoji="1" lang="ja-JP" altLang="en-US" sz="3200" dirty="0" smtClean="0"/>
              <a:t>湯たんぽにお湯を入れ、布団などに入れて寝ていました。</a:t>
            </a:r>
            <a:endParaRPr kumimoji="1" lang="en-US" altLang="ja-JP" sz="3200" dirty="0" smtClean="0"/>
          </a:p>
          <a:p>
            <a:endParaRPr lang="en-US" altLang="ja-JP" sz="3200" dirty="0"/>
          </a:p>
          <a:p>
            <a:r>
              <a:rPr kumimoji="1" lang="ja-JP" altLang="en-US" sz="2800" dirty="0" smtClean="0"/>
              <a:t>大正以降は金属製が主流でしたが、戦時中は金属が貴重だったため、陶器製の湯たんぽが多かったようです。</a:t>
            </a:r>
            <a:endParaRPr kumimoji="1" lang="en-US" altLang="ja-JP" sz="28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最近では、女性に人気のかわいいデザインや、電子レンジで温めるタイプの物も発売されています。</a:t>
            </a:r>
            <a:endParaRPr lang="en-US" altLang="ja-JP" sz="3200" dirty="0" smtClean="0"/>
          </a:p>
        </p:txBody>
      </p:sp>
    </p:spTree>
    <p:custDataLst>
      <p:tags r:id="rId1"/>
    </p:custDataLst>
    <p:extLst>
      <p:ext uri="{BB962C8B-B14F-4D97-AF65-F5344CB8AC3E}">
        <p14:creationId xmlns:p14="http://schemas.microsoft.com/office/powerpoint/2010/main" val="3334839969"/>
      </p:ext>
    </p:extLst>
  </p:cSld>
  <p:clrMapOvr>
    <a:masterClrMapping/>
  </p:clrMapOvr>
  <mc:AlternateContent xmlns:mc="http://schemas.openxmlformats.org/markup-compatibility/2006" xmlns:p14="http://schemas.microsoft.com/office/powerpoint/2010/main">
    <mc:Choice Requires="p14">
      <p:transition spd="slow" p14:dur="2000" advTm="1727"/>
    </mc:Choice>
    <mc:Fallback xmlns="">
      <p:transition spd="slow" advTm="1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05.shop-pro.jp/PA01014/456/product/24292104.jpg?201010261255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0304"/>
            <a:ext cx="6881122" cy="421746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052" name="Picture 4" descr="http://sp.ecollabo-jp.com/attached_files/product_image/image/9905/large/93-27916-04-EX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122" y="2897746"/>
            <a:ext cx="5310878" cy="3988275"/>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01695"/>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514" y="-5307"/>
            <a:ext cx="10294960" cy="6863307"/>
          </a:xfrm>
        </p:spPr>
      </p:pic>
    </p:spTree>
    <p:extLst>
      <p:ext uri="{BB962C8B-B14F-4D97-AF65-F5344CB8AC3E}">
        <p14:creationId xmlns:p14="http://schemas.microsoft.com/office/powerpoint/2010/main" val="168462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0"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扇風機</a:t>
            </a:r>
            <a:endParaRPr kumimoji="1" lang="ja-JP" altLang="en-US" sz="6600" dirty="0">
              <a:solidFill>
                <a:srgbClr val="FF0000"/>
              </a:solidFill>
            </a:endParaRPr>
          </a:p>
        </p:txBody>
      </p:sp>
      <p:sp>
        <p:nvSpPr>
          <p:cNvPr id="7" name="テキスト ボックス 6"/>
          <p:cNvSpPr txBox="1"/>
          <p:nvPr/>
        </p:nvSpPr>
        <p:spPr>
          <a:xfrm>
            <a:off x="347730" y="1661375"/>
            <a:ext cx="4662152" cy="3539430"/>
          </a:xfrm>
          <a:prstGeom prst="rect">
            <a:avLst/>
          </a:prstGeom>
          <a:noFill/>
        </p:spPr>
        <p:txBody>
          <a:bodyPr wrap="square" rtlCol="0">
            <a:spAutoFit/>
          </a:bodyPr>
          <a:lstStyle/>
          <a:p>
            <a:r>
              <a:rPr lang="ja-JP" altLang="en-US" sz="3200" dirty="0" smtClean="0"/>
              <a:t>日本で製造されたのは、大正時代に入ってからで、当時は羽の部分が金属製でした。</a:t>
            </a:r>
            <a:endParaRPr lang="en-US" altLang="ja-JP" sz="3200" dirty="0" smtClean="0"/>
          </a:p>
          <a:p>
            <a:endParaRPr lang="en-US" altLang="ja-JP" sz="3200" dirty="0"/>
          </a:p>
          <a:p>
            <a:r>
              <a:rPr lang="ja-JP" altLang="en-US" sz="3200" dirty="0" smtClean="0"/>
              <a:t>昭和になって羽がプラスチック製になりました。</a:t>
            </a:r>
            <a:endParaRPr lang="en-US" altLang="ja-JP" sz="3200" dirty="0" smtClean="0"/>
          </a:p>
        </p:txBody>
      </p:sp>
      <p:sp>
        <p:nvSpPr>
          <p:cNvPr id="8" name="テキスト ボックス 7"/>
          <p:cNvSpPr txBox="1"/>
          <p:nvPr/>
        </p:nvSpPr>
        <p:spPr>
          <a:xfrm>
            <a:off x="347730" y="5384531"/>
            <a:ext cx="11191740" cy="584775"/>
          </a:xfrm>
          <a:prstGeom prst="rect">
            <a:avLst/>
          </a:prstGeom>
          <a:noFill/>
        </p:spPr>
        <p:txBody>
          <a:bodyPr wrap="square" rtlCol="0">
            <a:spAutoFit/>
          </a:bodyPr>
          <a:lstStyle/>
          <a:p>
            <a:r>
              <a:rPr lang="ja-JP" altLang="en-US" sz="3200" dirty="0" smtClean="0"/>
              <a:t>最近では羽のない扇風機も人気です。</a:t>
            </a:r>
            <a:endParaRPr lang="en-US" altLang="ja-JP" sz="3200" dirty="0" smtClean="0"/>
          </a:p>
        </p:txBody>
      </p:sp>
    </p:spTree>
    <p:custDataLst>
      <p:tags r:id="rId1"/>
    </p:custDataLst>
    <p:extLst>
      <p:ext uri="{BB962C8B-B14F-4D97-AF65-F5344CB8AC3E}">
        <p14:creationId xmlns:p14="http://schemas.microsoft.com/office/powerpoint/2010/main" val="2503627055"/>
      </p:ext>
    </p:extLst>
  </p:cSld>
  <p:clrMapOvr>
    <a:masterClrMapping/>
  </p:clrMapOvr>
  <mc:AlternateContent xmlns:mc="http://schemas.openxmlformats.org/markup-compatibility/2006" xmlns:p14="http://schemas.microsoft.com/office/powerpoint/2010/main">
    <mc:Choice Requires="p14">
      <p:transition spd="slow" p14:dur="2000" advTm="1795"/>
    </mc:Choice>
    <mc:Fallback xmlns="">
      <p:transition spd="slow" advTm="17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24" y="110698"/>
            <a:ext cx="10120952" cy="6747302"/>
          </a:xfrm>
          <a:prstGeom prst="rect">
            <a:avLst/>
          </a:prstGeom>
        </p:spPr>
      </p:pic>
    </p:spTree>
    <p:extLst>
      <p:ext uri="{BB962C8B-B14F-4D97-AF65-F5344CB8AC3E}">
        <p14:creationId xmlns:p14="http://schemas.microsoft.com/office/powerpoint/2010/main" val="373073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kokorowith.up.n.seesaa.net/kokorowith/image/2010C7AF07B7EE28C6FC_P1010265.JPG?d=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890" y="-975"/>
            <a:ext cx="9156879" cy="68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92298"/>
      </p:ext>
    </p:extLst>
  </p:cSld>
  <p:clrMapOvr>
    <a:masterClrMapping/>
  </p:clrMapOvr>
  <mc:AlternateContent xmlns:mc="http://schemas.openxmlformats.org/markup-compatibility/2006" xmlns:p14="http://schemas.microsoft.com/office/powerpoint/2010/main">
    <mc:Choice Requires="p14">
      <p:transition spd="slow" p14:dur="2000" advTm="313"/>
    </mc:Choice>
    <mc:Fallback xmlns="">
      <p:transition spd="slow" advTm="31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121" y="0"/>
            <a:ext cx="10287000" cy="6858000"/>
          </a:xfrm>
        </p:spPr>
      </p:pic>
    </p:spTree>
    <p:extLst>
      <p:ext uri="{BB962C8B-B14F-4D97-AF65-F5344CB8AC3E}">
        <p14:creationId xmlns:p14="http://schemas.microsoft.com/office/powerpoint/2010/main" val="124878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0"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和傘</a:t>
            </a:r>
            <a:endParaRPr kumimoji="1" lang="ja-JP" altLang="en-US" sz="6600" dirty="0">
              <a:solidFill>
                <a:srgbClr val="FF0000"/>
              </a:solidFill>
            </a:endParaRPr>
          </a:p>
        </p:txBody>
      </p:sp>
      <p:sp>
        <p:nvSpPr>
          <p:cNvPr id="7" name="テキスト ボックス 6"/>
          <p:cNvSpPr txBox="1"/>
          <p:nvPr/>
        </p:nvSpPr>
        <p:spPr>
          <a:xfrm>
            <a:off x="347730" y="1661375"/>
            <a:ext cx="4662152" cy="3046988"/>
          </a:xfrm>
          <a:prstGeom prst="rect">
            <a:avLst/>
          </a:prstGeom>
          <a:noFill/>
        </p:spPr>
        <p:txBody>
          <a:bodyPr wrap="square" rtlCol="0">
            <a:spAutoFit/>
          </a:bodyPr>
          <a:lstStyle/>
          <a:p>
            <a:r>
              <a:rPr lang="ja-JP" altLang="en-US" sz="3200" dirty="0" smtClean="0"/>
              <a:t>竹の骨に紙を貼り、雨や雪の日に使いました。</a:t>
            </a:r>
            <a:endParaRPr lang="en-US" altLang="ja-JP" sz="3200" dirty="0" smtClean="0"/>
          </a:p>
          <a:p>
            <a:endParaRPr lang="en-US" altLang="ja-JP" sz="3200" dirty="0"/>
          </a:p>
          <a:p>
            <a:r>
              <a:rPr lang="ja-JP" altLang="en-US" sz="3200" dirty="0" smtClean="0"/>
              <a:t>水をはじくように、髪に油が塗ってあるため、傘からは油のにおいがしました。</a:t>
            </a:r>
            <a:endParaRPr lang="en-US" altLang="ja-JP" sz="32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番傘（ばんがさ）、唐傘（からかさ）とも呼ばれました。</a:t>
            </a:r>
            <a:endParaRPr lang="en-US" altLang="ja-JP" sz="3200" dirty="0" smtClean="0"/>
          </a:p>
          <a:p>
            <a:r>
              <a:rPr lang="ja-JP" altLang="en-US" sz="3200" dirty="0"/>
              <a:t>最近で</a:t>
            </a:r>
            <a:r>
              <a:rPr lang="ja-JP" altLang="en-US" sz="3200" dirty="0" smtClean="0"/>
              <a:t>は使う人が少なくなってしまいました。</a:t>
            </a:r>
            <a:endParaRPr lang="en-US" altLang="ja-JP" sz="3200" dirty="0" smtClean="0"/>
          </a:p>
        </p:txBody>
      </p:sp>
    </p:spTree>
    <p:custDataLst>
      <p:tags r:id="rId1"/>
    </p:custDataLst>
    <p:extLst>
      <p:ext uri="{BB962C8B-B14F-4D97-AF65-F5344CB8AC3E}">
        <p14:creationId xmlns:p14="http://schemas.microsoft.com/office/powerpoint/2010/main" val="3836429351"/>
      </p:ext>
    </p:extLst>
  </p:cSld>
  <p:clrMapOvr>
    <a:masterClrMapping/>
  </p:clrMapOvr>
  <mc:AlternateContent xmlns:mc="http://schemas.openxmlformats.org/markup-compatibility/2006" xmlns:p14="http://schemas.microsoft.com/office/powerpoint/2010/main">
    <mc:Choice Requires="p14">
      <p:transition spd="slow" p14:dur="2000" advTm="2007"/>
    </mc:Choice>
    <mc:Fallback xmlns="">
      <p:transition spd="slow" advTm="2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618" t="12249" r="11457" b="15680"/>
          <a:stretch/>
        </p:blipFill>
        <p:spPr>
          <a:xfrm>
            <a:off x="859809" y="-5808"/>
            <a:ext cx="10417791" cy="6863808"/>
          </a:xfrm>
        </p:spPr>
      </p:pic>
    </p:spTree>
    <p:extLst>
      <p:ext uri="{BB962C8B-B14F-4D97-AF65-F5344CB8AC3E}">
        <p14:creationId xmlns:p14="http://schemas.microsoft.com/office/powerpoint/2010/main" val="380837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618" t="12249" r="11457" b="15680"/>
          <a:stretch/>
        </p:blipFill>
        <p:spPr>
          <a:xfrm>
            <a:off x="4962681" y="0"/>
            <a:ext cx="7229319" cy="4763069"/>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そろばん</a:t>
            </a:r>
            <a:endParaRPr kumimoji="1" lang="ja-JP" altLang="en-US" sz="6600" dirty="0">
              <a:solidFill>
                <a:srgbClr val="FF0000"/>
              </a:solidFill>
            </a:endParaRPr>
          </a:p>
        </p:txBody>
      </p:sp>
      <p:sp>
        <p:nvSpPr>
          <p:cNvPr id="7" name="テキスト ボックス 6"/>
          <p:cNvSpPr txBox="1"/>
          <p:nvPr/>
        </p:nvSpPr>
        <p:spPr>
          <a:xfrm>
            <a:off x="347730" y="1661375"/>
            <a:ext cx="4662152" cy="3354765"/>
          </a:xfrm>
          <a:prstGeom prst="rect">
            <a:avLst/>
          </a:prstGeom>
          <a:noFill/>
        </p:spPr>
        <p:txBody>
          <a:bodyPr wrap="square" rtlCol="0">
            <a:spAutoFit/>
          </a:bodyPr>
          <a:lstStyle/>
          <a:p>
            <a:r>
              <a:rPr lang="ja-JP" altLang="en-US" sz="3200" dirty="0" smtClean="0"/>
              <a:t>「読み、書き、そろばん」</a:t>
            </a:r>
            <a:endParaRPr lang="en-US" altLang="ja-JP" sz="3200" dirty="0" smtClean="0"/>
          </a:p>
          <a:p>
            <a:r>
              <a:rPr lang="ja-JP" altLang="en-US" sz="3200" dirty="0" smtClean="0"/>
              <a:t>と言われるほど、大切な勉強の一つ</a:t>
            </a:r>
            <a:r>
              <a:rPr lang="ja-JP" altLang="en-US" sz="3200" dirty="0"/>
              <a:t>でした</a:t>
            </a:r>
            <a:r>
              <a:rPr lang="ja-JP" altLang="en-US" sz="3200" dirty="0" smtClean="0"/>
              <a:t>。</a:t>
            </a:r>
            <a:endParaRPr lang="en-US" altLang="ja-JP" sz="3200" dirty="0" smtClean="0"/>
          </a:p>
          <a:p>
            <a:endParaRPr lang="en-US" altLang="ja-JP" sz="3200" dirty="0"/>
          </a:p>
          <a:p>
            <a:r>
              <a:rPr lang="ja-JP" altLang="en-US" sz="2800" dirty="0" smtClean="0"/>
              <a:t>江戸時代までは下の球が５つの物を使っていましたが、明治からは４つになりました。</a:t>
            </a:r>
            <a:endParaRPr lang="en-US" altLang="ja-JP" sz="28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最近では日常的にそろばんを使う機械は少なくなっていますが、小学校では今でもそろばんの使い方を教えています。</a:t>
            </a:r>
            <a:endParaRPr lang="en-US" altLang="ja-JP" sz="3200" dirty="0" smtClean="0"/>
          </a:p>
        </p:txBody>
      </p:sp>
    </p:spTree>
    <p:custDataLst>
      <p:tags r:id="rId1"/>
    </p:custDataLst>
    <p:extLst>
      <p:ext uri="{BB962C8B-B14F-4D97-AF65-F5344CB8AC3E}">
        <p14:creationId xmlns:p14="http://schemas.microsoft.com/office/powerpoint/2010/main" val="2692640781"/>
      </p:ext>
    </p:extLst>
  </p:cSld>
  <p:clrMapOvr>
    <a:masterClrMapping/>
  </p:clrMapOvr>
  <mc:AlternateContent xmlns:mc="http://schemas.openxmlformats.org/markup-compatibility/2006" xmlns:p14="http://schemas.microsoft.com/office/powerpoint/2010/main">
    <mc:Choice Requires="p14">
      <p:transition spd="slow" p14:dur="2000" advTm="2062"/>
    </mc:Choice>
    <mc:Fallback xmlns="">
      <p:transition spd="slow" advTm="20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1" cy="4790941"/>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かまどと飯釜</a:t>
            </a:r>
            <a:endParaRPr kumimoji="1" lang="ja-JP" altLang="en-US" sz="6600" dirty="0">
              <a:solidFill>
                <a:srgbClr val="FF0000"/>
              </a:solidFill>
            </a:endParaRPr>
          </a:p>
        </p:txBody>
      </p:sp>
      <p:sp>
        <p:nvSpPr>
          <p:cNvPr id="7" name="テキスト ボックス 6"/>
          <p:cNvSpPr txBox="1"/>
          <p:nvPr/>
        </p:nvSpPr>
        <p:spPr>
          <a:xfrm>
            <a:off x="347730" y="1661375"/>
            <a:ext cx="4662152" cy="4031873"/>
          </a:xfrm>
          <a:prstGeom prst="rect">
            <a:avLst/>
          </a:prstGeom>
          <a:noFill/>
        </p:spPr>
        <p:txBody>
          <a:bodyPr wrap="square" rtlCol="0">
            <a:spAutoFit/>
          </a:bodyPr>
          <a:lstStyle/>
          <a:p>
            <a:r>
              <a:rPr lang="ja-JP" altLang="en-US" sz="3200" dirty="0"/>
              <a:t>かまどに釜を置き、薪</a:t>
            </a:r>
            <a:r>
              <a:rPr lang="ja-JP" altLang="en-US" sz="2000" b="1" dirty="0"/>
              <a:t>（まき）</a:t>
            </a:r>
            <a:r>
              <a:rPr lang="ja-JP" altLang="en-US" sz="3200" dirty="0"/>
              <a:t>を燃やしてご飯を炊きました。</a:t>
            </a:r>
            <a:endParaRPr lang="en-US" altLang="ja-JP" sz="3200" dirty="0"/>
          </a:p>
          <a:p>
            <a:endParaRPr lang="en-US" altLang="ja-JP" sz="3200" dirty="0"/>
          </a:p>
          <a:p>
            <a:r>
              <a:rPr lang="ja-JP" altLang="en-US" sz="3200" dirty="0"/>
              <a:t>かまどに</a:t>
            </a:r>
            <a:r>
              <a:rPr lang="ja-JP" altLang="en-US" sz="3200" dirty="0" smtClean="0"/>
              <a:t>は神様</a:t>
            </a:r>
            <a:r>
              <a:rPr lang="ja-JP" altLang="en-US" sz="3200" dirty="0"/>
              <a:t>が宿るとされ、かまどの近く</a:t>
            </a:r>
            <a:r>
              <a:rPr lang="ja-JP" altLang="en-US" sz="3200" dirty="0" smtClean="0"/>
              <a:t>に神棚を</a:t>
            </a:r>
            <a:r>
              <a:rPr lang="ja-JP" altLang="en-US" sz="3200" dirty="0"/>
              <a:t>祀る風習がありました。</a:t>
            </a:r>
            <a:endParaRPr lang="en-US" altLang="ja-JP" sz="3200" dirty="0"/>
          </a:p>
          <a:p>
            <a:endParaRPr lang="en-US" altLang="ja-JP" sz="3200" dirty="0"/>
          </a:p>
        </p:txBody>
      </p:sp>
      <p:sp>
        <p:nvSpPr>
          <p:cNvPr id="9" name="テキスト ボックス 8"/>
          <p:cNvSpPr txBox="1"/>
          <p:nvPr/>
        </p:nvSpPr>
        <p:spPr>
          <a:xfrm>
            <a:off x="347730" y="5384531"/>
            <a:ext cx="11191740" cy="1077218"/>
          </a:xfrm>
          <a:prstGeom prst="rect">
            <a:avLst/>
          </a:prstGeom>
          <a:noFill/>
        </p:spPr>
        <p:txBody>
          <a:bodyPr wrap="square" rtlCol="0">
            <a:spAutoFit/>
          </a:bodyPr>
          <a:lstStyle/>
          <a:p>
            <a:r>
              <a:rPr lang="ja-JP" altLang="en-US" sz="3200" dirty="0" smtClean="0"/>
              <a:t>お正月には、かまどに</a:t>
            </a:r>
            <a:r>
              <a:rPr lang="ja-JP" altLang="en-US" sz="3200" dirty="0" err="1" smtClean="0"/>
              <a:t>せいろを置</a:t>
            </a:r>
            <a:r>
              <a:rPr lang="ja-JP" altLang="en-US" sz="3200" dirty="0" smtClean="0"/>
              <a:t>いて、その中で蒸したもち米を使って、みんなでお餅つきをしていました。</a:t>
            </a:r>
            <a:endParaRPr lang="ja-JP" altLang="en-US" sz="3200" dirty="0"/>
          </a:p>
        </p:txBody>
      </p:sp>
    </p:spTree>
    <p:custDataLst>
      <p:tags r:id="rId1"/>
    </p:custDataLst>
    <p:extLst>
      <p:ext uri="{BB962C8B-B14F-4D97-AF65-F5344CB8AC3E}">
        <p14:creationId xmlns:p14="http://schemas.microsoft.com/office/powerpoint/2010/main" val="2803686660"/>
      </p:ext>
    </p:extLst>
  </p:cSld>
  <p:clrMapOvr>
    <a:masterClrMapping/>
  </p:clrMapOvr>
  <mc:AlternateContent xmlns:mc="http://schemas.openxmlformats.org/markup-compatibility/2006" xmlns:p14="http://schemas.microsoft.com/office/powerpoint/2010/main">
    <mc:Choice Requires="p14">
      <p:transition spd="slow" p14:dur="2000" advTm="3349"/>
    </mc:Choice>
    <mc:Fallback xmlns="">
      <p:transition spd="slow" advTm="3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66" y="0"/>
            <a:ext cx="10287001" cy="6858000"/>
          </a:xfrm>
          <a:prstGeom prst="rect">
            <a:avLst/>
          </a:prstGeom>
        </p:spPr>
      </p:pic>
    </p:spTree>
    <p:extLst>
      <p:ext uri="{BB962C8B-B14F-4D97-AF65-F5344CB8AC3E}">
        <p14:creationId xmlns:p14="http://schemas.microsoft.com/office/powerpoint/2010/main" val="354679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2" cy="4790941"/>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電気釜</a:t>
            </a:r>
            <a:endParaRPr kumimoji="1" lang="ja-JP" altLang="en-US" sz="6600" dirty="0">
              <a:solidFill>
                <a:srgbClr val="FF0000"/>
              </a:solidFill>
            </a:endParaRPr>
          </a:p>
        </p:txBody>
      </p:sp>
      <p:sp>
        <p:nvSpPr>
          <p:cNvPr id="7" name="テキスト ボックス 6"/>
          <p:cNvSpPr txBox="1"/>
          <p:nvPr/>
        </p:nvSpPr>
        <p:spPr>
          <a:xfrm>
            <a:off x="347730" y="1661375"/>
            <a:ext cx="4662152" cy="3477875"/>
          </a:xfrm>
          <a:prstGeom prst="rect">
            <a:avLst/>
          </a:prstGeom>
          <a:noFill/>
        </p:spPr>
        <p:txBody>
          <a:bodyPr wrap="square" rtlCol="0">
            <a:spAutoFit/>
          </a:bodyPr>
          <a:lstStyle/>
          <a:p>
            <a:r>
              <a:rPr kumimoji="1" lang="ja-JP" altLang="en-US" sz="3200" dirty="0" smtClean="0"/>
              <a:t>昭和３０年代に登場した、自動炊飯器です。</a:t>
            </a:r>
            <a:endParaRPr kumimoji="1" lang="en-US" altLang="ja-JP" sz="3200" dirty="0" smtClean="0"/>
          </a:p>
          <a:p>
            <a:endParaRPr lang="en-US" altLang="ja-JP" sz="3200" dirty="0"/>
          </a:p>
          <a:p>
            <a:r>
              <a:rPr kumimoji="1" lang="ja-JP" altLang="en-US" sz="3200" dirty="0" smtClean="0"/>
              <a:t>家事労働にかかる負担を軽減する生活必需品として重宝されました。</a:t>
            </a:r>
            <a:endParaRPr kumimoji="1" lang="en-US" altLang="ja-JP" sz="3200" dirty="0" smtClean="0"/>
          </a:p>
          <a:p>
            <a:endParaRPr kumimoji="1" lang="en-US" altLang="ja-JP" sz="2800" dirty="0" smtClean="0"/>
          </a:p>
        </p:txBody>
      </p:sp>
      <p:sp>
        <p:nvSpPr>
          <p:cNvPr id="8" name="テキスト ボックス 7"/>
          <p:cNvSpPr txBox="1"/>
          <p:nvPr/>
        </p:nvSpPr>
        <p:spPr>
          <a:xfrm>
            <a:off x="347730" y="5397410"/>
            <a:ext cx="11191740" cy="1077218"/>
          </a:xfrm>
          <a:prstGeom prst="rect">
            <a:avLst/>
          </a:prstGeom>
          <a:noFill/>
        </p:spPr>
        <p:txBody>
          <a:bodyPr wrap="square" rtlCol="0">
            <a:spAutoFit/>
          </a:bodyPr>
          <a:lstStyle/>
          <a:p>
            <a:r>
              <a:rPr lang="ja-JP" altLang="en-US" sz="3200" dirty="0" smtClean="0"/>
              <a:t>昭和</a:t>
            </a:r>
            <a:r>
              <a:rPr lang="ja-JP" altLang="en-US" sz="3200" dirty="0"/>
              <a:t>３５年にはタイマー機能付きが登場し、寝る前にセットすると朝には炊きたてのご飯が食べられるようになりました。</a:t>
            </a:r>
          </a:p>
        </p:txBody>
      </p:sp>
    </p:spTree>
    <p:custDataLst>
      <p:tags r:id="rId1"/>
    </p:custDataLst>
    <p:extLst>
      <p:ext uri="{BB962C8B-B14F-4D97-AF65-F5344CB8AC3E}">
        <p14:creationId xmlns:p14="http://schemas.microsoft.com/office/powerpoint/2010/main" val="3577825765"/>
      </p:ext>
    </p:extLst>
  </p:cSld>
  <p:clrMapOvr>
    <a:masterClrMapping/>
  </p:clrMapOvr>
  <mc:AlternateContent xmlns:mc="http://schemas.openxmlformats.org/markup-compatibility/2006" xmlns:p14="http://schemas.microsoft.com/office/powerpoint/2010/main">
    <mc:Choice Requires="p14">
      <p:transition spd="slow" p14:dur="2000" advTm="1645"/>
    </mc:Choice>
    <mc:Fallback xmlns="">
      <p:transition spd="slow" advTm="1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589" y="0"/>
            <a:ext cx="10286999" cy="6858000"/>
          </a:xfrm>
        </p:spPr>
      </p:pic>
    </p:spTree>
    <p:extLst>
      <p:ext uri="{BB962C8B-B14F-4D97-AF65-F5344CB8AC3E}">
        <p14:creationId xmlns:p14="http://schemas.microsoft.com/office/powerpoint/2010/main" val="146234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1" cy="4790941"/>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lang="ja-JP" altLang="en-US" sz="6600" dirty="0" smtClean="0">
                <a:solidFill>
                  <a:srgbClr val="FF0000"/>
                </a:solidFill>
              </a:rPr>
              <a:t>水筒</a:t>
            </a:r>
            <a:r>
              <a:rPr lang="en-US" altLang="ja-JP" sz="6600" dirty="0" smtClean="0">
                <a:solidFill>
                  <a:srgbClr val="FF0000"/>
                </a:solidFill>
              </a:rPr>
              <a:t>	</a:t>
            </a:r>
            <a:endParaRPr kumimoji="1" lang="ja-JP" altLang="en-US" sz="6600" dirty="0">
              <a:solidFill>
                <a:srgbClr val="FF0000"/>
              </a:solidFill>
            </a:endParaRPr>
          </a:p>
        </p:txBody>
      </p:sp>
      <p:sp>
        <p:nvSpPr>
          <p:cNvPr id="7" name="テキスト ボックス 6"/>
          <p:cNvSpPr txBox="1"/>
          <p:nvPr/>
        </p:nvSpPr>
        <p:spPr>
          <a:xfrm>
            <a:off x="347730" y="1661375"/>
            <a:ext cx="4662152" cy="4031873"/>
          </a:xfrm>
          <a:prstGeom prst="rect">
            <a:avLst/>
          </a:prstGeom>
          <a:noFill/>
        </p:spPr>
        <p:txBody>
          <a:bodyPr wrap="square" rtlCol="0">
            <a:spAutoFit/>
          </a:bodyPr>
          <a:lstStyle/>
          <a:p>
            <a:r>
              <a:rPr kumimoji="1" lang="ja-JP" altLang="en-US" sz="3200" dirty="0" smtClean="0"/>
              <a:t>アルミニウム製で、亀のような形をしていました。</a:t>
            </a:r>
            <a:endParaRPr kumimoji="1" lang="en-US" altLang="ja-JP" sz="3200" dirty="0" smtClean="0"/>
          </a:p>
          <a:p>
            <a:endParaRPr kumimoji="1" lang="en-US" altLang="ja-JP" sz="3200" dirty="0" smtClean="0"/>
          </a:p>
          <a:p>
            <a:r>
              <a:rPr kumimoji="1" lang="ja-JP" altLang="en-US" sz="3200" dirty="0" smtClean="0"/>
              <a:t>肩にかける紐が付いており、戦時中に戦地で水分補給がしやすい構造になっていました。</a:t>
            </a:r>
            <a:endParaRPr kumimoji="1" lang="en-US" altLang="ja-JP" sz="3200" dirty="0" smtClean="0"/>
          </a:p>
          <a:p>
            <a:endParaRPr kumimoji="1" lang="en-US" altLang="ja-JP" sz="32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smtClean="0"/>
              <a:t>戦後には、プラスチック製やステンレス製の水筒が登場し、保温性の高い</a:t>
            </a:r>
            <a:r>
              <a:rPr lang="en-US" altLang="ja-JP" sz="3200" dirty="0" smtClean="0"/>
              <a:t>『</a:t>
            </a:r>
            <a:r>
              <a:rPr lang="ja-JP" altLang="en-US" sz="3200" dirty="0"/>
              <a:t> </a:t>
            </a:r>
            <a:r>
              <a:rPr lang="ja-JP" altLang="en-US" sz="3200" dirty="0" smtClean="0"/>
              <a:t>魔法瓶 </a:t>
            </a:r>
            <a:r>
              <a:rPr lang="en-US" altLang="ja-JP" sz="3200" dirty="0" smtClean="0"/>
              <a:t>』</a:t>
            </a:r>
            <a:r>
              <a:rPr lang="ja-JP" altLang="en-US" sz="3200" dirty="0" err="1" smtClean="0"/>
              <a:t>が開</a:t>
            </a:r>
            <a:r>
              <a:rPr lang="ja-JP" altLang="en-US" sz="3200" dirty="0" smtClean="0"/>
              <a:t>発されました。</a:t>
            </a:r>
            <a:endParaRPr lang="ja-JP" altLang="en-US" sz="3200" dirty="0"/>
          </a:p>
        </p:txBody>
      </p:sp>
    </p:spTree>
    <p:custDataLst>
      <p:tags r:id="rId1"/>
    </p:custDataLst>
    <p:extLst>
      <p:ext uri="{BB962C8B-B14F-4D97-AF65-F5344CB8AC3E}">
        <p14:creationId xmlns:p14="http://schemas.microsoft.com/office/powerpoint/2010/main" val="1887096205"/>
      </p:ext>
    </p:extLst>
  </p:cSld>
  <p:clrMapOvr>
    <a:masterClrMapping/>
  </p:clrMapOvr>
  <mc:AlternateContent xmlns:mc="http://schemas.openxmlformats.org/markup-compatibility/2006" xmlns:p14="http://schemas.microsoft.com/office/powerpoint/2010/main">
    <mc:Choice Requires="p14">
      <p:transition spd="slow" p14:dur="2000" advTm="1624"/>
    </mc:Choice>
    <mc:Fallback xmlns="">
      <p:transition spd="slow" advTm="1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514" y="0"/>
            <a:ext cx="10335904" cy="6890602"/>
          </a:xfrm>
        </p:spPr>
      </p:pic>
    </p:spTree>
    <p:extLst>
      <p:ext uri="{BB962C8B-B14F-4D97-AF65-F5344CB8AC3E}">
        <p14:creationId xmlns:p14="http://schemas.microsoft.com/office/powerpoint/2010/main" val="75566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5589" y="0"/>
            <a:ext cx="7186411" cy="4790940"/>
          </a:xfrm>
        </p:spPr>
      </p:pic>
      <p:sp>
        <p:nvSpPr>
          <p:cNvPr id="6" name="テキスト ボックス 5"/>
          <p:cNvSpPr txBox="1"/>
          <p:nvPr/>
        </p:nvSpPr>
        <p:spPr>
          <a:xfrm>
            <a:off x="0" y="154546"/>
            <a:ext cx="5005589" cy="1107996"/>
          </a:xfrm>
          <a:prstGeom prst="rect">
            <a:avLst/>
          </a:prstGeom>
          <a:noFill/>
        </p:spPr>
        <p:txBody>
          <a:bodyPr wrap="square" rtlCol="0">
            <a:spAutoFit/>
          </a:bodyPr>
          <a:lstStyle/>
          <a:p>
            <a:pPr algn="ctr"/>
            <a:r>
              <a:rPr kumimoji="1" lang="ja-JP" altLang="en-US" sz="6600" dirty="0" smtClean="0">
                <a:solidFill>
                  <a:srgbClr val="FF0000"/>
                </a:solidFill>
              </a:rPr>
              <a:t>トースター</a:t>
            </a:r>
            <a:endParaRPr kumimoji="1" lang="ja-JP" altLang="en-US" sz="6600" dirty="0">
              <a:solidFill>
                <a:srgbClr val="FF0000"/>
              </a:solidFill>
            </a:endParaRPr>
          </a:p>
        </p:txBody>
      </p:sp>
      <p:sp>
        <p:nvSpPr>
          <p:cNvPr id="7" name="テキスト ボックス 6"/>
          <p:cNvSpPr txBox="1"/>
          <p:nvPr/>
        </p:nvSpPr>
        <p:spPr>
          <a:xfrm>
            <a:off x="347730" y="1661375"/>
            <a:ext cx="4662152" cy="3600986"/>
          </a:xfrm>
          <a:prstGeom prst="rect">
            <a:avLst/>
          </a:prstGeom>
          <a:noFill/>
        </p:spPr>
        <p:txBody>
          <a:bodyPr wrap="square" rtlCol="0">
            <a:spAutoFit/>
          </a:bodyPr>
          <a:lstStyle/>
          <a:p>
            <a:r>
              <a:rPr kumimoji="1" lang="ja-JP" altLang="en-US" sz="3200" dirty="0" smtClean="0"/>
              <a:t>食パンに焼き色を付けるための調理用電化製品です。</a:t>
            </a:r>
            <a:endParaRPr kumimoji="1" lang="en-US" altLang="ja-JP" sz="3200" dirty="0" smtClean="0"/>
          </a:p>
          <a:p>
            <a:endParaRPr kumimoji="1" lang="en-US" altLang="ja-JP" sz="3200" dirty="0" smtClean="0"/>
          </a:p>
          <a:p>
            <a:r>
              <a:rPr kumimoji="1" lang="ja-JP" altLang="en-US" sz="3200" dirty="0" smtClean="0"/>
              <a:t>日本で朝食にパンを食べる習慣が流行し始めた頃に活躍しました。</a:t>
            </a:r>
            <a:endParaRPr kumimoji="1" lang="en-US" altLang="ja-JP" sz="3200" dirty="0" smtClean="0"/>
          </a:p>
        </p:txBody>
      </p:sp>
      <p:sp>
        <p:nvSpPr>
          <p:cNvPr id="8" name="テキスト ボックス 7"/>
          <p:cNvSpPr txBox="1"/>
          <p:nvPr/>
        </p:nvSpPr>
        <p:spPr>
          <a:xfrm>
            <a:off x="347730" y="5384531"/>
            <a:ext cx="11191740" cy="1077218"/>
          </a:xfrm>
          <a:prstGeom prst="rect">
            <a:avLst/>
          </a:prstGeom>
          <a:noFill/>
        </p:spPr>
        <p:txBody>
          <a:bodyPr wrap="square" rtlCol="0">
            <a:spAutoFit/>
          </a:bodyPr>
          <a:lstStyle/>
          <a:p>
            <a:r>
              <a:rPr lang="ja-JP" altLang="en-US" sz="3200" dirty="0"/>
              <a:t>日本では</a:t>
            </a:r>
            <a:r>
              <a:rPr lang="ja-JP" altLang="en-US" sz="3200" dirty="0" smtClean="0"/>
              <a:t>オーブントースターが主流となりましたが、最近では焦げ目で絵や文字を焼き付けるトースターも売り出されています。</a:t>
            </a:r>
            <a:endParaRPr lang="en-US" altLang="ja-JP" sz="3200" dirty="0" smtClean="0"/>
          </a:p>
        </p:txBody>
      </p:sp>
    </p:spTree>
    <p:custDataLst>
      <p:tags r:id="rId1"/>
    </p:custDataLst>
    <p:extLst>
      <p:ext uri="{BB962C8B-B14F-4D97-AF65-F5344CB8AC3E}">
        <p14:creationId xmlns:p14="http://schemas.microsoft.com/office/powerpoint/2010/main" val="3313340663"/>
      </p:ext>
    </p:extLst>
  </p:cSld>
  <p:clrMapOvr>
    <a:masterClrMapping/>
  </p:clrMapOvr>
  <mc:AlternateContent xmlns:mc="http://schemas.openxmlformats.org/markup-compatibility/2006" xmlns:p14="http://schemas.microsoft.com/office/powerpoint/2010/main">
    <mc:Choice Requires="p14">
      <p:transition spd="slow" p14:dur="2000" advTm="1723"/>
    </mc:Choice>
    <mc:Fallback xmlns="">
      <p:transition spd="slow" advTm="1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8|0.4|0.3"/>
</p:tagLst>
</file>

<file path=ppt/tags/tag10.xml><?xml version="1.0" encoding="utf-8"?>
<p:tagLst xmlns:a="http://schemas.openxmlformats.org/drawingml/2006/main" xmlns:r="http://schemas.openxmlformats.org/officeDocument/2006/relationships" xmlns:p="http://schemas.openxmlformats.org/presentationml/2006/main">
  <p:tag name="TIMING" val="|0.2|0.3|0.3|0.2|0.2"/>
</p:tagLst>
</file>

<file path=ppt/tags/tag2.xml><?xml version="1.0" encoding="utf-8"?>
<p:tagLst xmlns:a="http://schemas.openxmlformats.org/drawingml/2006/main" xmlns:r="http://schemas.openxmlformats.org/officeDocument/2006/relationships" xmlns:p="http://schemas.openxmlformats.org/presentationml/2006/main">
  <p:tag name="TIMING" val="|0.2|0.2|0.2|0.2"/>
</p:tagLst>
</file>

<file path=ppt/tags/tag3.xml><?xml version="1.0" encoding="utf-8"?>
<p:tagLst xmlns:a="http://schemas.openxmlformats.org/drawingml/2006/main" xmlns:r="http://schemas.openxmlformats.org/officeDocument/2006/relationships" xmlns:p="http://schemas.openxmlformats.org/presentationml/2006/main">
  <p:tag name="TIMING" val="|0.2|0.2|0.2|0.2"/>
</p:tagLst>
</file>

<file path=ppt/tags/tag4.xml><?xml version="1.0" encoding="utf-8"?>
<p:tagLst xmlns:a="http://schemas.openxmlformats.org/drawingml/2006/main" xmlns:r="http://schemas.openxmlformats.org/officeDocument/2006/relationships" xmlns:p="http://schemas.openxmlformats.org/presentationml/2006/main">
  <p:tag name="TIMING" val="|0.2|0.2|0.2|0.2"/>
</p:tagLst>
</file>

<file path=ppt/tags/tag5.xml><?xml version="1.0" encoding="utf-8"?>
<p:tagLst xmlns:a="http://schemas.openxmlformats.org/drawingml/2006/main" xmlns:r="http://schemas.openxmlformats.org/officeDocument/2006/relationships" xmlns:p="http://schemas.openxmlformats.org/presentationml/2006/main">
  <p:tag name="TIMING" val="|0.2|0.2|0.2|0.3"/>
</p:tagLst>
</file>

<file path=ppt/tags/tag6.xml><?xml version="1.0" encoding="utf-8"?>
<p:tagLst xmlns:a="http://schemas.openxmlformats.org/drawingml/2006/main" xmlns:r="http://schemas.openxmlformats.org/officeDocument/2006/relationships" xmlns:p="http://schemas.openxmlformats.org/presentationml/2006/main">
  <p:tag name="TIMING" val="|0.3|0.3|0.2|0.2"/>
</p:tagLst>
</file>

<file path=ppt/tags/tag7.xml><?xml version="1.0" encoding="utf-8"?>
<p:tagLst xmlns:a="http://schemas.openxmlformats.org/drawingml/2006/main" xmlns:r="http://schemas.openxmlformats.org/officeDocument/2006/relationships" xmlns:p="http://schemas.openxmlformats.org/presentationml/2006/main">
  <p:tag name="TIMING" val="|0.2|0.3|0.2|0.2"/>
</p:tagLst>
</file>

<file path=ppt/tags/tag8.xml><?xml version="1.0" encoding="utf-8"?>
<p:tagLst xmlns:a="http://schemas.openxmlformats.org/drawingml/2006/main" xmlns:r="http://schemas.openxmlformats.org/officeDocument/2006/relationships" xmlns:p="http://schemas.openxmlformats.org/presentationml/2006/main">
  <p:tag name="TIMING" val="|0.2|0.2|0.3|0.2"/>
</p:tagLst>
</file>

<file path=ppt/tags/tag9.xml><?xml version="1.0" encoding="utf-8"?>
<p:tagLst xmlns:a="http://schemas.openxmlformats.org/drawingml/2006/main" xmlns:r="http://schemas.openxmlformats.org/officeDocument/2006/relationships" xmlns:p="http://schemas.openxmlformats.org/presentationml/2006/main">
  <p:tag name="TIMING" val="|0.3|0.2|0.2|0.2|0.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588</Words>
  <Application>Microsoft Office PowerPoint</Application>
  <PresentationFormat>ワイド画面</PresentationFormat>
  <Paragraphs>54</Paragraphs>
  <Slides>24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Ｐゴシック</vt:lpstr>
      <vt:lpstr>Arial</vt:lpstr>
      <vt:lpstr>Calibri</vt:lpstr>
      <vt:lpstr>Calibri Light</vt:lpstr>
      <vt:lpstr>Office テーマ</vt:lpstr>
      <vt:lpstr>回想写真集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回想写真集</dc:title>
  <dc:creator>三日月要一</dc:creator>
  <cp:lastModifiedBy>三日月要一</cp:lastModifiedBy>
  <cp:revision>15</cp:revision>
  <dcterms:created xsi:type="dcterms:W3CDTF">2014-04-11T01:36:35Z</dcterms:created>
  <dcterms:modified xsi:type="dcterms:W3CDTF">2014-04-24T03:55:50Z</dcterms:modified>
</cp:coreProperties>
</file>